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06" autoAdjust="0"/>
  </p:normalViewPr>
  <p:slideViewPr>
    <p:cSldViewPr>
      <p:cViewPr varScale="1">
        <p:scale>
          <a:sx n="46" d="100"/>
          <a:sy n="46" d="100"/>
        </p:scale>
        <p:origin x="240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786" cy="496967"/>
          </a:xfrm>
          <a:prstGeom prst="rect">
            <a:avLst/>
          </a:prstGeom>
        </p:spPr>
        <p:txBody>
          <a:bodyPr vert="horz" lIns="91516" tIns="45754" rIns="91516" bIns="457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4"/>
            <a:ext cx="2949786" cy="496967"/>
          </a:xfrm>
          <a:prstGeom prst="rect">
            <a:avLst/>
          </a:prstGeom>
        </p:spPr>
        <p:txBody>
          <a:bodyPr vert="horz" lIns="91516" tIns="45754" rIns="91516" bIns="45754" rtlCol="0"/>
          <a:lstStyle>
            <a:lvl1pPr algn="r">
              <a:defRPr sz="1200"/>
            </a:lvl1pPr>
          </a:lstStyle>
          <a:p>
            <a:fld id="{D748E214-23DF-497B-9B31-AEC16BCCEFDC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6" tIns="45754" rIns="91516" bIns="457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4"/>
            <a:ext cx="5445760" cy="4472702"/>
          </a:xfrm>
          <a:prstGeom prst="rect">
            <a:avLst/>
          </a:prstGeom>
        </p:spPr>
        <p:txBody>
          <a:bodyPr vert="horz" lIns="91516" tIns="45754" rIns="91516" bIns="457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3"/>
            <a:ext cx="2949786" cy="496967"/>
          </a:xfrm>
          <a:prstGeom prst="rect">
            <a:avLst/>
          </a:prstGeom>
        </p:spPr>
        <p:txBody>
          <a:bodyPr vert="horz" lIns="91516" tIns="45754" rIns="91516" bIns="457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3"/>
            <a:ext cx="2949786" cy="496967"/>
          </a:xfrm>
          <a:prstGeom prst="rect">
            <a:avLst/>
          </a:prstGeom>
        </p:spPr>
        <p:txBody>
          <a:bodyPr vert="horz" lIns="91516" tIns="45754" rIns="91516" bIns="45754" rtlCol="0" anchor="b"/>
          <a:lstStyle>
            <a:lvl1pPr algn="r">
              <a:defRPr sz="1200"/>
            </a:lvl1pPr>
          </a:lstStyle>
          <a:p>
            <a:fld id="{6E4ADE33-630C-4C69-BE2F-AD7F0CCF4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7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ADE33-630C-4C69-BE2F-AD7F0CCF4F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7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1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54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35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0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60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8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46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4AFE-3970-45E3-9CFB-5C5B97C13CB7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87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1"/>
          <p:cNvSpPr txBox="1">
            <a:spLocks noChangeArrowheads="1"/>
          </p:cNvSpPr>
          <p:nvPr/>
        </p:nvSpPr>
        <p:spPr bwMode="auto">
          <a:xfrm>
            <a:off x="4703955" y="7840547"/>
            <a:ext cx="2372889" cy="33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※ご記入いただいた個人情報は、本</a:t>
            </a:r>
            <a:r>
              <a:rPr kumimoji="1" lang="ja-JP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事業の運</a:t>
            </a:r>
            <a:endParaRPr kumimoji="1" lang="en-US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営以外の目的で使用することはありません</a:t>
            </a:r>
            <a:r>
              <a:rPr kumimoji="1" lang="ja-JP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4293096" y="9690556"/>
            <a:ext cx="2522489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※このセミナーは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岐阜県の補助金を活用しています。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Rectangle 80"/>
          <p:cNvSpPr>
            <a:spLocks noChangeArrowheads="1"/>
          </p:cNvSpPr>
          <p:nvPr/>
        </p:nvSpPr>
        <p:spPr bwMode="auto">
          <a:xfrm>
            <a:off x="8609904" y="6842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Rectangle 82"/>
          <p:cNvSpPr>
            <a:spLocks noChangeArrowheads="1"/>
          </p:cNvSpPr>
          <p:nvPr/>
        </p:nvSpPr>
        <p:spPr bwMode="auto">
          <a:xfrm>
            <a:off x="-4238054" y="6357113"/>
            <a:ext cx="2199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endParaRPr kumimoji="1" lang="en-US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Rectangle 84"/>
          <p:cNvSpPr>
            <a:spLocks noChangeArrowheads="1"/>
          </p:cNvSpPr>
          <p:nvPr/>
        </p:nvSpPr>
        <p:spPr bwMode="auto">
          <a:xfrm>
            <a:off x="-4203265" y="6374172"/>
            <a:ext cx="2199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endParaRPr kumimoji="1" lang="en-US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-4203264" y="6358783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Rectangle 95"/>
          <p:cNvSpPr>
            <a:spLocks noChangeArrowheads="1"/>
          </p:cNvSpPr>
          <p:nvPr/>
        </p:nvSpPr>
        <p:spPr bwMode="auto">
          <a:xfrm>
            <a:off x="-4203264" y="65280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97"/>
          <p:cNvSpPr>
            <a:spLocks noChangeArrowheads="1"/>
          </p:cNvSpPr>
          <p:nvPr/>
        </p:nvSpPr>
        <p:spPr bwMode="auto">
          <a:xfrm>
            <a:off x="-4203265" y="6358783"/>
            <a:ext cx="2455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0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60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Rectangle 104"/>
          <p:cNvSpPr>
            <a:spLocks noChangeArrowheads="1"/>
          </p:cNvSpPr>
          <p:nvPr/>
        </p:nvSpPr>
        <p:spPr bwMode="auto">
          <a:xfrm>
            <a:off x="-4203264" y="65280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2161985" y="7463988"/>
            <a:ext cx="3726160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受講申込書  </a:t>
            </a:r>
            <a:r>
              <a:rPr lang="ja-JP" altLang="ja-JP" sz="1000" dirty="0">
                <a:latin typeface="リメオ"/>
                <a:ea typeface="+mj-ea"/>
                <a:cs typeface="メイリオ" panose="020B0604030504040204" pitchFamily="50" charset="-128"/>
              </a:rPr>
              <a:t>※切り取らずに</a:t>
            </a:r>
            <a:r>
              <a:rPr lang="ja-JP" altLang="en-US" sz="1000" dirty="0">
                <a:latin typeface="リメオ"/>
                <a:ea typeface="+mj-ea"/>
                <a:cs typeface="メイリオ" panose="020B0604030504040204" pitchFamily="50" charset="-128"/>
              </a:rPr>
              <a:t>ＦＡＸ</a:t>
            </a:r>
            <a:r>
              <a:rPr lang="ja-JP" altLang="ja-JP" sz="1000" dirty="0">
                <a:latin typeface="リメオ"/>
                <a:ea typeface="+mj-ea"/>
                <a:cs typeface="メイリオ" panose="020B0604030504040204" pitchFamily="50" charset="-128"/>
              </a:rPr>
              <a:t>してください</a:t>
            </a:r>
            <a:endParaRPr kumimoji="1" lang="ja-JP" altLang="ja-JP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9"/>
          <p:cNvSpPr txBox="1">
            <a:spLocks noChangeArrowheads="1"/>
          </p:cNvSpPr>
          <p:nvPr/>
        </p:nvSpPr>
        <p:spPr bwMode="auto">
          <a:xfrm>
            <a:off x="50819" y="7600024"/>
            <a:ext cx="4104456" cy="33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郡上市商工会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</a:t>
            </a:r>
            <a:endParaRPr kumimoji="1" lang="en-US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0819" y="7864427"/>
            <a:ext cx="465313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0575-66-2312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0575-66-2311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0" y="11744"/>
            <a:ext cx="6858000" cy="3398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400" b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郡上市商工会</a:t>
            </a:r>
            <a:endParaRPr lang="ja-JP" sz="1300" b="1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8" name="テキスト ボックス 16"/>
          <p:cNvSpPr txBox="1">
            <a:spLocks noChangeArrowheads="1"/>
          </p:cNvSpPr>
          <p:nvPr/>
        </p:nvSpPr>
        <p:spPr bwMode="auto">
          <a:xfrm>
            <a:off x="-10453" y="344488"/>
            <a:ext cx="6878905" cy="137217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/>
          <a:p>
            <a:pPr algn="ctr"/>
            <a:endParaRPr lang="en-US" altLang="ja-JP" sz="8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同一労働同一賃金</a:t>
            </a:r>
            <a:endParaRPr lang="en-US" altLang="ja-JP" sz="48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解説セミナー</a:t>
            </a:r>
            <a:endParaRPr lang="en-US" altLang="ja-JP" sz="32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73" name="テキスト ボックス 33"/>
          <p:cNvSpPr txBox="1">
            <a:spLocks noChangeArrowheads="1"/>
          </p:cNvSpPr>
          <p:nvPr/>
        </p:nvSpPr>
        <p:spPr bwMode="auto">
          <a:xfrm>
            <a:off x="332656" y="2200434"/>
            <a:ext cx="6309669" cy="160043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いよいよ「同一労働同一賃金」の適用がスタートします。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本セミナーでは、パートタイム有期労働法のポイントと「同一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労働同一賃金」が必要とされる背景や基本的事項をおさえ、そ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の上で、雇用区分間ごとに従業員に対する不合理な待遇差を解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消するための検討手順や、人事制度や就業規則を変更する際に、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具体的にどうすればよいのか、どのような点に注意すべきか等</a:t>
            </a:r>
            <a:endParaRPr lang="en-US" altLang="ja-JP" sz="1400" dirty="0">
              <a:effectLst/>
              <a:latin typeface="Noto Sans JP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400" dirty="0">
                <a:effectLst/>
                <a:latin typeface="Noto Sans JP"/>
                <a:ea typeface="游明朝" panose="02020400000000000000" pitchFamily="18" charset="-128"/>
                <a:cs typeface="Times New Roman" panose="02020603050405020304" pitchFamily="18" charset="0"/>
              </a:rPr>
              <a:t>について解説します。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5582841" y="7536688"/>
            <a:ext cx="1181311" cy="860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>
            <a:off x="115809" y="7545288"/>
            <a:ext cx="226157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15"/>
          <p:cNvSpPr txBox="1">
            <a:spLocks noChangeArrowheads="1"/>
          </p:cNvSpPr>
          <p:nvPr/>
        </p:nvSpPr>
        <p:spPr bwMode="auto">
          <a:xfrm>
            <a:off x="-641" y="3901445"/>
            <a:ext cx="6868452" cy="23801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altLang="ja-JP" sz="5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1539E8D9-19FA-4D16-B43A-3911F93F4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99580"/>
            <a:ext cx="6858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待遇の格差改善で従業員のモチベーションＵＰ！</a:t>
            </a:r>
            <a:r>
              <a:rPr lang="ja-JP" altLang="en-US" b="1" dirty="0"/>
              <a:t>　</a:t>
            </a:r>
            <a:endParaRPr lang="en-US" altLang="ja-JP" b="1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D32D03D-DE94-4101-845D-0453D5C06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63347"/>
              </p:ext>
            </p:extLst>
          </p:nvPr>
        </p:nvGraphicFramePr>
        <p:xfrm>
          <a:off x="10453" y="8187592"/>
          <a:ext cx="6827076" cy="1454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537">
                  <a:extLst>
                    <a:ext uri="{9D8B030D-6E8A-4147-A177-3AD203B41FA5}">
                      <a16:colId xmlns:a16="http://schemas.microsoft.com/office/drawing/2014/main" val="3826876853"/>
                    </a:ext>
                  </a:extLst>
                </a:gridCol>
                <a:gridCol w="2587827">
                  <a:extLst>
                    <a:ext uri="{9D8B030D-6E8A-4147-A177-3AD203B41FA5}">
                      <a16:colId xmlns:a16="http://schemas.microsoft.com/office/drawing/2014/main" val="582125473"/>
                    </a:ext>
                  </a:extLst>
                </a:gridCol>
                <a:gridCol w="834369">
                  <a:extLst>
                    <a:ext uri="{9D8B030D-6E8A-4147-A177-3AD203B41FA5}">
                      <a16:colId xmlns:a16="http://schemas.microsoft.com/office/drawing/2014/main" val="3752891130"/>
                    </a:ext>
                  </a:extLst>
                </a:gridCol>
                <a:gridCol w="2568343">
                  <a:extLst>
                    <a:ext uri="{9D8B030D-6E8A-4147-A177-3AD203B41FA5}">
                      <a16:colId xmlns:a16="http://schemas.microsoft.com/office/drawing/2014/main" val="1607171726"/>
                    </a:ext>
                  </a:extLst>
                </a:gridCol>
              </a:tblGrid>
              <a:tr h="7270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事業所名</a:t>
                      </a:r>
                      <a:r>
                        <a:rPr kumimoji="1" lang="en-US" altLang="ja-JP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住　　　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35086"/>
                  </a:ext>
                </a:extLst>
              </a:tr>
              <a:tr h="7270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/>
                        <a:t>参加者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ＴＥＬ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07608"/>
                  </a:ext>
                </a:extLst>
              </a:tr>
            </a:tbl>
          </a:graphicData>
        </a:graphic>
      </p:graphicFrame>
      <p:pic>
        <p:nvPicPr>
          <p:cNvPr id="35" name="図 34">
            <a:extLst>
              <a:ext uri="{FF2B5EF4-FFF2-40B4-BE49-F238E27FC236}">
                <a16:creationId xmlns:a16="http://schemas.microsoft.com/office/drawing/2014/main" id="{676D083A-D2C7-4E5A-A1FC-9D46F00870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200" y="3944888"/>
            <a:ext cx="2425065" cy="2247900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5F3BF93-AAA7-4AB5-979D-559D9CEFCDE4}"/>
              </a:ext>
            </a:extLst>
          </p:cNvPr>
          <p:cNvSpPr/>
          <p:nvPr/>
        </p:nvSpPr>
        <p:spPr>
          <a:xfrm>
            <a:off x="135619" y="4465981"/>
            <a:ext cx="4210078" cy="831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F40B626-EC3C-4AEC-903E-75C22E7390D6}"/>
              </a:ext>
            </a:extLst>
          </p:cNvPr>
          <p:cNvSpPr/>
          <p:nvPr/>
        </p:nvSpPr>
        <p:spPr>
          <a:xfrm>
            <a:off x="125075" y="5522146"/>
            <a:ext cx="4201881" cy="72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5">
            <a:extLst>
              <a:ext uri="{FF2B5EF4-FFF2-40B4-BE49-F238E27FC236}">
                <a16:creationId xmlns:a16="http://schemas.microsoft.com/office/drawing/2014/main" id="{4816AA88-EB6B-4CE6-BDE3-6A6301042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728" y="4016896"/>
            <a:ext cx="3666586" cy="60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令和３年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kumimoji="1" lang="ja-JP" altLang="ja-JP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２１</a:t>
            </a:r>
            <a:r>
              <a:rPr kumimoji="1" lang="ja-JP" altLang="ja-JP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</a:p>
        </p:txBody>
      </p:sp>
      <p:sp>
        <p:nvSpPr>
          <p:cNvPr id="49" name="テキスト ボックス 15">
            <a:extLst>
              <a:ext uri="{FF2B5EF4-FFF2-40B4-BE49-F238E27FC236}">
                <a16:creationId xmlns:a16="http://schemas.microsoft.com/office/drawing/2014/main" id="{0C59A79F-646D-4D23-9113-210CCAE49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31" y="4536937"/>
            <a:ext cx="2808312" cy="3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endParaRPr kumimoji="1" lang="en-US" altLang="ja-JP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67DBF34-F844-475B-8910-895F6F2FD752}"/>
              </a:ext>
            </a:extLst>
          </p:cNvPr>
          <p:cNvSpPr/>
          <p:nvPr/>
        </p:nvSpPr>
        <p:spPr>
          <a:xfrm>
            <a:off x="3861048" y="4088904"/>
            <a:ext cx="524124" cy="4096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</a:p>
        </p:txBody>
      </p:sp>
      <p:sp>
        <p:nvSpPr>
          <p:cNvPr id="51" name="テキスト ボックス 15">
            <a:extLst>
              <a:ext uri="{FF2B5EF4-FFF2-40B4-BE49-F238E27FC236}">
                <a16:creationId xmlns:a16="http://schemas.microsoft.com/office/drawing/2014/main" id="{E6436218-FEB8-47F6-A751-3FE54CF11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599" y="5095020"/>
            <a:ext cx="3022465" cy="51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郡上市産業プラザ</a:t>
            </a:r>
            <a:endParaRPr lang="en-US" altLang="ja-JP" sz="16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４階交流ホール</a:t>
            </a:r>
          </a:p>
        </p:txBody>
      </p:sp>
      <p:sp>
        <p:nvSpPr>
          <p:cNvPr id="53" name="テキスト ボックス 15">
            <a:extLst>
              <a:ext uri="{FF2B5EF4-FFF2-40B4-BE49-F238E27FC236}">
                <a16:creationId xmlns:a16="http://schemas.microsoft.com/office/drawing/2014/main" id="{F63607B1-2290-4394-8F9B-99D6A739B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744" y="5655958"/>
            <a:ext cx="2736304" cy="57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</a:t>
            </a:r>
            <a:r>
              <a:rPr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1-4222</a:t>
            </a:r>
            <a:endParaRPr lang="en-US" altLang="zh-TW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岐阜県郡上市八幡町島谷</a:t>
            </a:r>
            <a:r>
              <a:rPr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</a:t>
            </a: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番地</a:t>
            </a:r>
            <a:r>
              <a:rPr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zh-TW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057</a:t>
            </a:r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zh-TW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66</a:t>
            </a:r>
            <a:r>
              <a:rPr lang="en-US" altLang="zh-TW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2311</a:t>
            </a:r>
            <a:endParaRPr lang="zh-TW" altLang="en-US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矢印: 五方向 56">
            <a:extLst>
              <a:ext uri="{FF2B5EF4-FFF2-40B4-BE49-F238E27FC236}">
                <a16:creationId xmlns:a16="http://schemas.microsoft.com/office/drawing/2014/main" id="{10C24294-FBA8-45AC-99DE-33463F32293C}"/>
              </a:ext>
            </a:extLst>
          </p:cNvPr>
          <p:cNvSpPr/>
          <p:nvPr/>
        </p:nvSpPr>
        <p:spPr>
          <a:xfrm>
            <a:off x="127175" y="4120586"/>
            <a:ext cx="738415" cy="365757"/>
          </a:xfrm>
          <a:prstGeom prst="homePlat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日　時</a:t>
            </a:r>
          </a:p>
        </p:txBody>
      </p:sp>
      <p:sp>
        <p:nvSpPr>
          <p:cNvPr id="58" name="矢印: 五方向 57">
            <a:extLst>
              <a:ext uri="{FF2B5EF4-FFF2-40B4-BE49-F238E27FC236}">
                <a16:creationId xmlns:a16="http://schemas.microsoft.com/office/drawing/2014/main" id="{B02B197F-AB92-4280-9B10-69C242945035}"/>
              </a:ext>
            </a:extLst>
          </p:cNvPr>
          <p:cNvSpPr/>
          <p:nvPr/>
        </p:nvSpPr>
        <p:spPr>
          <a:xfrm>
            <a:off x="116632" y="5148904"/>
            <a:ext cx="738415" cy="365757"/>
          </a:xfrm>
          <a:prstGeom prst="homePlat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会　場</a:t>
            </a:r>
            <a:endParaRPr kumimoji="1" lang="ja-JP" altLang="en-US" sz="1200" dirty="0"/>
          </a:p>
        </p:txBody>
      </p:sp>
      <p:sp>
        <p:nvSpPr>
          <p:cNvPr id="60" name="テキスト ボックス 15">
            <a:extLst>
              <a:ext uri="{FF2B5EF4-FFF2-40B4-BE49-F238E27FC236}">
                <a16:creationId xmlns:a16="http://schemas.microsoft.com/office/drawing/2014/main" id="{BE10A029-D420-4833-819A-5EDB45235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348" y="7148113"/>
            <a:ext cx="658265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lang="en-US" altLang="ja-JP" sz="16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矢印: 五方向 60">
            <a:extLst>
              <a:ext uri="{FF2B5EF4-FFF2-40B4-BE49-F238E27FC236}">
                <a16:creationId xmlns:a16="http://schemas.microsoft.com/office/drawing/2014/main" id="{3F828DDE-F723-4F09-B815-09CF4D7B7F89}"/>
              </a:ext>
            </a:extLst>
          </p:cNvPr>
          <p:cNvSpPr/>
          <p:nvPr/>
        </p:nvSpPr>
        <p:spPr>
          <a:xfrm>
            <a:off x="2903625" y="5161350"/>
            <a:ext cx="738415" cy="365757"/>
          </a:xfrm>
          <a:prstGeom prst="homePlat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定　員</a:t>
            </a:r>
            <a:endParaRPr kumimoji="1" lang="ja-JP" altLang="en-US" sz="1200" dirty="0"/>
          </a:p>
        </p:txBody>
      </p:sp>
      <p:sp>
        <p:nvSpPr>
          <p:cNvPr id="62" name="テキスト ボックス 15">
            <a:extLst>
              <a:ext uri="{FF2B5EF4-FFF2-40B4-BE49-F238E27FC236}">
                <a16:creationId xmlns:a16="http://schemas.microsoft.com/office/drawing/2014/main" id="{E71C5184-9A2E-463D-8F00-1BCED4A43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541" y="5254545"/>
            <a:ext cx="738415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20</a:t>
            </a: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lang="en-US" altLang="ja-JP" sz="16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037BF98-3651-42D6-A820-B6BE09F0A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81320" y="2242080"/>
            <a:ext cx="1125094" cy="154676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9FF9E2AC-2EB7-41A8-80E0-740D9C82848F}"/>
              </a:ext>
            </a:extLst>
          </p:cNvPr>
          <p:cNvSpPr/>
          <p:nvPr/>
        </p:nvSpPr>
        <p:spPr>
          <a:xfrm>
            <a:off x="5679916" y="1083810"/>
            <a:ext cx="1125094" cy="11250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E6BAAD-0DF3-4AB5-BAC6-ABE5235E04FA}"/>
              </a:ext>
            </a:extLst>
          </p:cNvPr>
          <p:cNvSpPr txBox="1"/>
          <p:nvPr/>
        </p:nvSpPr>
        <p:spPr>
          <a:xfrm>
            <a:off x="5722048" y="1280592"/>
            <a:ext cx="1042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70C0"/>
                </a:solidFill>
                <a:latin typeface="+mj-ea"/>
                <a:ea typeface="+mj-ea"/>
              </a:rPr>
              <a:t>受講料</a:t>
            </a:r>
            <a:endParaRPr lang="en-US" altLang="ja-JP" sz="20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2400" b="1" dirty="0">
                <a:solidFill>
                  <a:srgbClr val="0070C0"/>
                </a:solidFill>
                <a:latin typeface="+mj-ea"/>
                <a:ea typeface="+mj-ea"/>
              </a:rPr>
              <a:t>無料</a:t>
            </a:r>
          </a:p>
        </p:txBody>
      </p:sp>
      <p:sp>
        <p:nvSpPr>
          <p:cNvPr id="38" name="テキスト ボックス 5">
            <a:extLst>
              <a:ext uri="{FF2B5EF4-FFF2-40B4-BE49-F238E27FC236}">
                <a16:creationId xmlns:a16="http://schemas.microsoft.com/office/drawing/2014/main" id="{7A6AF959-BD32-47FF-8DC2-5A43B1EAEF74}"/>
              </a:ext>
            </a:extLst>
          </p:cNvPr>
          <p:cNvSpPr txBox="1"/>
          <p:nvPr/>
        </p:nvSpPr>
        <p:spPr>
          <a:xfrm>
            <a:off x="332656" y="6325027"/>
            <a:ext cx="6309668" cy="111522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prstClr val="black"/>
            </a:solidFill>
            <a:prstDash val="sysDot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kern="100" dirty="0"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講師：櫻井　收</a:t>
            </a:r>
            <a:r>
              <a:rPr lang="ja-JP" sz="1400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櫻井收社会保険労務士事務所　代表</a:t>
            </a:r>
            <a:endParaRPr lang="ja-JP" sz="105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0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特定社会保険労務士、２級ファイナンシャルプランナー</a:t>
            </a:r>
            <a:endParaRPr lang="en-US" altLang="ja-JP" sz="1000" kern="100" dirty="0">
              <a:effectLst/>
              <a:latin typeface="Century" panose="020406040505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000" kern="100" dirty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就業規則、各種労務規定、賃金制度、人事労務管理など労務分野において幅広い支援を行う。郡上市商　</a:t>
            </a:r>
            <a:endParaRPr lang="en-US" altLang="ja-JP" sz="1000" kern="100" dirty="0">
              <a:latin typeface="Century" panose="020406040505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000" kern="100" dirty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工会においても専門家窓口相談労務担当講師として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数多くの支援実績を有する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社会保険労務士。</a:t>
            </a:r>
            <a:endParaRPr lang="en-US" altLang="ja-JP" sz="1000" kern="100" dirty="0">
              <a:latin typeface="Century" panose="020406040505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290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Noto Sans JP</vt:lpstr>
      <vt:lpstr>メイリオ</vt:lpstr>
      <vt:lpstr>リメオ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所　孝廣</dc:creator>
  <cp:lastModifiedBy>岐阜県商工会連合会</cp:lastModifiedBy>
  <cp:revision>228</cp:revision>
  <cp:lastPrinted>2021-05-11T03:25:57Z</cp:lastPrinted>
  <dcterms:created xsi:type="dcterms:W3CDTF">2016-07-08T09:00:51Z</dcterms:created>
  <dcterms:modified xsi:type="dcterms:W3CDTF">2021-05-12T03:52:36Z</dcterms:modified>
</cp:coreProperties>
</file>